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2"/>
  </p:notesMasterIdLst>
  <p:sldIdLst>
    <p:sldId id="265" r:id="rId2"/>
    <p:sldId id="370" r:id="rId3"/>
    <p:sldId id="350" r:id="rId4"/>
    <p:sldId id="352" r:id="rId5"/>
    <p:sldId id="353" r:id="rId6"/>
    <p:sldId id="351" r:id="rId7"/>
    <p:sldId id="354" r:id="rId8"/>
    <p:sldId id="355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6" r:id="rId18"/>
    <p:sldId id="367" r:id="rId19"/>
    <p:sldId id="368" r:id="rId20"/>
    <p:sldId id="3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2C1B3-DEEC-41AF-8C01-2D265A39D682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7307F-7235-4402-B505-8EF6412E38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084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7307F-7235-4402-B505-8EF6412E38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4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3048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207264" y="2420112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6403340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9119616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9245600" y="3020251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221216" y="3009902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815584" y="1026373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203200" y="2286000"/>
            <a:ext cx="11777472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207264" y="142352"/>
            <a:ext cx="11777472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203200" y="2438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5689600" y="2115312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5815584" y="2209800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5791200" y="2199451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21600" y="6409944"/>
            <a:ext cx="4059936" cy="365760"/>
          </a:xfrm>
        </p:spPr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6084107" y="1575653"/>
            <a:ext cx="11895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6096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03200" y="1371600"/>
            <a:ext cx="11777472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94564" y="6391656"/>
            <a:ext cx="11777472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6400" y="6409944"/>
            <a:ext cx="47752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203200" y="128016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1042417"/>
            <a:ext cx="609600" cy="441325"/>
          </a:xfrm>
        </p:spPr>
        <p:txBody>
          <a:bodyPr/>
          <a:lstStyle>
            <a:lvl1pPr algn="ctr">
              <a:defRPr/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5791200" y="1036021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12192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95072" y="6391657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03200" y="158496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5689600" y="6324600"/>
            <a:ext cx="8128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203200" y="152400"/>
            <a:ext cx="11777472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12192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2400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51104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203200" y="533400"/>
            <a:ext cx="11777472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203200" y="152400"/>
            <a:ext cx="11777472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853184" y="323088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828800" y="312739"/>
            <a:ext cx="609600" cy="441325"/>
          </a:xfrm>
        </p:spPr>
        <p:txBody>
          <a:bodyPr/>
          <a:lstStyle/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717536" y="6404984"/>
            <a:ext cx="4059936" cy="365760"/>
          </a:xfrm>
        </p:spPr>
        <p:txBody>
          <a:bodyPr/>
          <a:lstStyle/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2336" y="6410848"/>
            <a:ext cx="4779264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1"/>
            <a:ext cx="12192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99136" y="6388386"/>
            <a:ext cx="11777472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7721600" y="6404984"/>
            <a:ext cx="4059936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5C68CA-AB87-4E8C-A7E5-7E01A81AB6C6}" type="datetimeFigureOut">
              <a:rPr lang="en-US" smtClean="0"/>
              <a:pPr/>
              <a:t>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06400" y="6410848"/>
            <a:ext cx="4775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203200" y="155448"/>
            <a:ext cx="11777472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203200" y="1276743"/>
            <a:ext cx="1177747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5689600" y="956036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5815584" y="1050524"/>
            <a:ext cx="560832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5791200" y="1040175"/>
            <a:ext cx="6096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963A7B-D39F-46BC-BE68-FD1D9B45CDE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113792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70" y="662736"/>
            <a:ext cx="1193347" cy="1155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276" y="608639"/>
            <a:ext cx="1259740" cy="12201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1440807" y="382138"/>
            <a:ext cx="930266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kk-KZ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ҚАЗАҚСТАН 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>РЕСПУБЛИКАСЫ БІЛІМ ЖӘНЕ ҒЫЛЫМ МИНИСТІРЛІГІ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ӘЛ-ФАРАБИ АТЫНДАҒЫ ҚАЗАҚ ҰЛТТЫҚ УНИВЕРСИТЕТІ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БИОЛОГИЯ ЖӘНЕ БИОТЕХНОЛОГИЯ 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ФАКУЛЬТЕТІ</a:t>
            </a:r>
            <a:r>
              <a:rPr lang="kk-KZ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БИОФИЗИКА,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БИОМЕДИЦИНА ЖӘНЕ НЕЙРОҒЫЛЫМ КАФЕДРАСЫ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7416" y="2773554"/>
            <a:ext cx="77606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№</a:t>
            </a:r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698" y="4184757"/>
            <a:ext cx="80658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: Патология жағдайдағы екінші реттік лимфомиелоидты мүшелер</a:t>
            </a:r>
            <a:endParaRPr 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065827" y="5423647"/>
            <a:ext cx="34456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kk-KZ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Дәріскер: Атанбаева Г.К.</a:t>
            </a: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144209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03260" y="368490"/>
            <a:ext cx="779287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Лимфа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түйіндерінің ұлғаюының себептері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патологиялары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жинақталған 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(метаболизмнің бұзылуымен 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жүретін 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иммунитеттің қалыптасуына қатысады және кез-келген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инфекциялық процесте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қорғайтын жасушалардың бөлінуі белсендіріледі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бруцеллез, туберкулез,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мерез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 дифтерия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түйіндеріне түсіп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қабынуын тудыруы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жағдайда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ағымының жоғарылауына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жоғарғы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жолдарының жедел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инфекцияларымен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тонзиллитпен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(стенокардия)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үлкен мөлшерге 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ауырсынуы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мысықтың тырнау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ауруының белгісі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атауынан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жағдай мысықтың тырнаған адамдарында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түсінікті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Қабыну процесінің себебі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Bartonella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henselae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едәуір ұлғаюымен 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жүретін вирустық аурудың айқын мысалдарының бірі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инфекциялық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мононуклеоз.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Ауру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Эпштейн-Барр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цитомегаловирусты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тудырады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Лимфатическая-систе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10" y="2369330"/>
            <a:ext cx="3078471" cy="1809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31056" y="788244"/>
            <a:ext cx="70422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Лимфаденопатиямен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жүретін басқа вирустық аурулардың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АИТВ-инфекциясын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өткен жөн.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АИТВ-инфекциясындағы лимфаденопатиялар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бірқатар белгілермен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жүреді: 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салмағының жоғалуы, түсініксіз қызба, түнгі терлеу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шаршау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кейінірек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жұқпалы 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(герпес,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цитомегаловирустық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инфекция, кандидоз).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Ревматоидты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артрит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сияқты дәнекер тіннің жүйелік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жүйелі қызыл жегі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ұлғаюымен 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жүруі 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жағдайларда "бөтен" және «организмнің өзінің" ақуыздарын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бұзылады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 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жасушаларына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шабуыл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белсенді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түрде жүрсе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жүктеменің жоғарылауына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көкбауырдың ұлғаюымен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қосымша белгілермен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Жүйелі қызыл эритематозда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бүйрек және 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ағзалардың серозды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мембраналары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лупус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плевриттері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серозиттер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Ревматоидты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артрит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шеміршектері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зардап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шегеді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Лимфаденопатия - Причины, Симптомы, Диагностика и Лечение | Спижен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149" y="1937982"/>
            <a:ext cx="3575713" cy="2906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3205" y="480413"/>
            <a:ext cx="1105468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ісінуі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ағзадағы 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процесінің дамуының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Атипті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түйіндеріне қоныс аударады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тұрып қалады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көбейеді және массасымен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түйінді созады.Сонымен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жүйесіне тікелей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қатерлі ісіктер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өткен жөн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Ходжкин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лимфомасы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лимфогрануломатоз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көкбауырда зақымдалған жетілмеген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конгломераттар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Ходжкин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лимфомалар-лимфопролиферативті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тобы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ұлғаюы жинақталған ауруының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симптомы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метаболизмнің бұзылуы нәтижесінде 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заттар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түйіндерінде жиналады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Мұндай аурулардың қатарына мыналар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гемохроматоз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(темірдің жиналуы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Уилсон-Коновалов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мыстың жиналуы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басқа тұқым қуалайтын метаболикалық бұзылулар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03260" y="3342901"/>
            <a:ext cx="76836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Аллергиялық реакциялар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ісінуіне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дәрі-дәрмектерге жоғары сезімталдық жалпыланған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лимфаденопатияға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әкеледі.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Эндокринологиялық аурулардың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гипертиреоз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лимфаденопатиямен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ұлғаюымен және қандағы лимфоциттердің жоғарылауымен сипатталуы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Емдеу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барлық көрсеткіштер қалыпты жағдайға оралады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арқылы органдардан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ағып жатқан барлық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өтетінін есте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ұстаған жөн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физикалық еңбекпен айналысса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шынтақ және ттізе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үлкен жүктемеге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ұлғаюы 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Лимфодренажный массаж: против отеков и интоксикации организм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060" y="3298730"/>
            <a:ext cx="2156109" cy="27059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59408" y="651259"/>
            <a:ext cx="5490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Көкбауыр патология кезінде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09767" y="1730444"/>
            <a:ext cx="512700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Көкбауыр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ұлпадан тұратын жұпталмаған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ағзасында қан түзуге, иммунитетке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қанмен қамтамасыз етуге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ісіктері-көкбауыр паренхимасындағы морфологиялық өзгерген 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тінінің ошақты өсуі.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ең көп таралған патологиясы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кисталар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сұйықтықпен толтырылған және қоршаған тіндерден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капсуламен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бөлінген қуыстар.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қатерсіз ісіктеріне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гемангиомалар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лимфангиомалар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тіндердің ісіктері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эндотелиомалар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гамартомалар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фибромалар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Лимфо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4448" y="1892063"/>
            <a:ext cx="5104262" cy="33486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0376" y="600501"/>
            <a:ext cx="735614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ісіктерін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жүйелеу олардың морфологиялық құрылымын, агрессивтілік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дәрежесін,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ошақтың орналасуын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ескере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жүзеге асырылады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(көкбауыр тіндерінен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 кезде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түзілімдер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кемігінің жүйелі зақымдануының болмауы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көкбауыр ісіктері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Органның бастапқы 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зақымдануы көп жағдайда жас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жастағы әйелдерде анықталады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Популяцияда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ісіктердің таралуы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төмен 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0,003% - дан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аспайды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тінінің массасы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г-нан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кг-ға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Қайталама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органның паренхимасындағы 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Ходжкин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лимфомасы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науқастардың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90% -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қатерлі көлемді түзілімдердің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10%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метастаз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Қайталама ісіктер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басқа органдар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жүйелердің ауруларының салдары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соның ішінде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аурулары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патологиялар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жүйелік аурулар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зақымдануы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жарақаттары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Оларға мыналар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инфарктісі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аяқтарының бұралуы, көкбауырдың абсцессі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жарылуы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кистасы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қатерсіз және қатерлі ісіктері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Хирургическое лечение патологий селезенки в Краснодаре - Инновационная  хирургия в Краснодаре, России и СН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6030" y="1155440"/>
            <a:ext cx="3295246" cy="4017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Лимфома Ходжк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38214" y="1095232"/>
            <a:ext cx="97536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2197" y="857999"/>
            <a:ext cx="889834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тіндерінің бастапқы 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трансформациясының себептері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түпкілікті анықталмаған.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Қайталама неоплазмаларда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тіннің жүйелі зақымдануымен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метастаздық таралуымен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қоздырылады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Неоплазияның тұқым қуалайтын сипатын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растайтын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нақты дәлелдер жоқ.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Мамандардың пікірінше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бастапқы және қайталама көкбауыр ісіктерінің ықтимал этиологиялық факторлары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Зақымдайтын факторлардың әсері.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тіндерінің патологиялық өсуі иондаушы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сәулеленудің, инфекциялық агенттердің, онкогендік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вирустардың әсерінен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қатар, неоплазияның дамуы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канцерогендік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потенциалы 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полиароматикалық көмірсутектер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никотиннің әсерімен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ауру ишемия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жарақаттар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паренхимасының тікелей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зақымдануы аясында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сондай-ақ органның паразиттік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зақымдануы салдарынан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Көкбауырдан тыс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ісіктердің болуы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Екіншілік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өзгерісі қатерлі лимфопролиферативті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тән-лимфогрануломатоз, ретикулосаркома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лимфоцитарлық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лейкемия.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жағдайларда көкбауырдың зақымдануы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онкологиялық аурулардың жалғыз көрінісі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 метастаздары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67838" y="637611"/>
            <a:ext cx="72880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Пейер бляшкалары патология кезінде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73540" y="1716796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біріктірілген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(лат.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noduli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lymphoidei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aggregati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жіңішке және проксимальды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тоқ ішекте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фолликулаларының шоғырлары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агрегаттары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құрайтын солитарлы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жалпақ, линзалы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сфералық, 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ұшты ақшыл биіктіктерге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ұқсайды.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Фолликулалардың пішіні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қабырғасының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аймағындағы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қабықтың орналасуын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анықтайды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жоғары көтерілуі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щұңқыр түзуі 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патогендер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дененің 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ортасы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арасындағы тіндік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тосқауыл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ғасырдағы швейцариялық анатомист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Иоганн Конрад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Пейердің есімімен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Пейеровы бляшки — Википед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8175" y="2187006"/>
            <a:ext cx="3507537" cy="26306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1002" y="933819"/>
            <a:ext cx="981274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бөлігі ішекте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әсіресе оның ең төменгі бөлігінде, ішек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қабырғасының бүкіл шеңберінде локализацияланған.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Көптеген адамдарда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саны 20-30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ұлғайған сайын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орта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есеппен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10-25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жалғыз фолликуладан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тұрады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(20-дан 400-ге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комбинациялар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жоғарғы бөлігінде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дөңгелек пішінді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соңында сопақ 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эллипсоидты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қабаттың үстінен сәл шығып тұрады.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қабығын қарау 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ұзындығы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2-10 см,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0,12 — 1,2 см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сопақша тақтайшалар түрінде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бойлық диаметрі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бойлық осіне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сәйкес 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Бляшканың мөлшері жасына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қарай артады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фолликулаларының шыңдарын жабатын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 виллалар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 сирек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мүлдем жоқ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Көбінесе олардың үстіндегі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қабық тіпті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аздап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нәтижесінде кішкентай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шұңқырлар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айтарлықтай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соңғы бөлімінде кездеседі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қалған бөлігінде жалғыз фолликулалар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орналасқан, олардың жалпы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нәрестелерде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3552,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ересектерде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5080.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перифериясына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қарай жалғыз фолликулалардың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18866" y="968991"/>
            <a:ext cx="1048148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әртүрлі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патологиялық процестер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(энтерит, туберкулез,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сүзегі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ісінуімен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көлемінің ұлғаюымен бірге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сүзегімен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қабынып, некрозға ұшырайды және олардың орнында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жаралар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Соңғысы перитониттің дамуымен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кетумен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перфорациямен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қиындауы мүмкін.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Әрбір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бұлшықет қабатына енетін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артериямен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Бляшкалардың түбінде 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дихотомиялық түрде тармақталып, себет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тәрізді тамыр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құрайды, 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капиллярлары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түйінінің затына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сәуле тәрізді 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ағып жатқан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түтігінің жүйесіне ішек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вилласынан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шыққан 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енеді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маңызды қасиетіне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рециркуляция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құбылысына қатысады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сенсибилизацияланған (тағамдық және жұқпалы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лимфоциттері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түйіндеріне ауысады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арқылы кеуде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түтігі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 айналымы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 арқылы ішектің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қабатының өз қабатына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бөлетін 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жіберіледі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механизм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клондарының түзілуін және бастапқы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сенсибилизация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фокусынан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қабаттарда арнайы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антиденелердің түзілуін 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Плазмалық жасушалардың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сенсибилизация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қасиеттері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шығаратын лимфоциттерді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клондау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(матрица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 ететіндерге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ұқсас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жергілікті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иммуноглобулин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молекулалары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қатыспайды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493644" y="494269"/>
            <a:ext cx="5213750" cy="8140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kk-KZ" alt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kk-KZ" alt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Жоспар</a:t>
            </a:r>
            <a:r>
              <a:rPr lang="kk-KZ" alt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alt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0" name="Rectangle 6"/>
          <p:cNvSpPr>
            <a:spLocks noGrp="1" noChangeArrowheads="1"/>
          </p:cNvSpPr>
          <p:nvPr>
            <p:ph idx="1"/>
          </p:nvPr>
        </p:nvSpPr>
        <p:spPr>
          <a:xfrm>
            <a:off x="2434796" y="2252751"/>
            <a:ext cx="7186999" cy="3143033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І.Кіріспе</a:t>
            </a:r>
          </a:p>
          <a:p>
            <a:pPr algn="ctr" eaLnBrk="1" hangingPunct="1">
              <a:buFontTx/>
              <a:buNone/>
            </a:pP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ІІ.Негізгі бөлім</a:t>
            </a:r>
            <a:endParaRPr lang="en-US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жағдайындағы екінші реттік лимфоидты мүшелер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Лимфа жүйесі туралы жалпы түсінік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</a:t>
            </a: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Көкбауырдың құрылысы мен қызметі, патологиясы</a:t>
            </a:r>
            <a:endParaRPr lang="kk-KZ" alt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kk-KZ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</a:t>
            </a:r>
            <a:r>
              <a:rPr lang="kk-KZ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Қорытынды</a:t>
            </a:r>
          </a:p>
        </p:txBody>
      </p:sp>
    </p:spTree>
    <p:extLst>
      <p:ext uri="{BB962C8B-B14F-4D97-AF65-F5344CB8AC3E}">
        <p14:creationId xmlns:p14="http://schemas.microsoft.com/office/powerpoint/2010/main" val="2796299783"/>
      </p:ext>
    </p:extLst>
  </p:cSld>
  <p:clrMapOvr>
    <a:masterClrMapping/>
  </p:clrMapOvr>
  <p:transition spd="med" advTm="67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animBg="1"/>
      <p:bldP spid="215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tgmu-patan.ru/sites/default/files/styles/media_gallery_large/public/makropreparat_no_236.jpg?itok=vEGo1ts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542" y="1542196"/>
            <a:ext cx="2724102" cy="4324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739486" y="1752179"/>
            <a:ext cx="795664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Дистальды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солитарлы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топтық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үлкейген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үстіндегі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қабық қалыңдатылған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ісінген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қыртысына ұқсайтын өрескел қатпарлар түзеді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тәрізді ісіну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Соқыр ішектің проксимальды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бөліктерінде фолликулалардың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бөлігі некротикалық, олардың үстіндегі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қабық жаралы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некротикалық өзгерістермен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некрозы)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өсу фактісі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үшін маңызды болғанымен,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бляшкаларындағы 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тіндердің шамадан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өсуі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патологиялық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өйткені 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гипертрофиясы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идиопатиялық инвагинациямен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тығыз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бляшкаларының тым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көп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үлкенірек 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әдетте прион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ауруларының қаупінің жоғарылауымен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Сальмонеллалар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Полиомиелит вирусы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ішектің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бөлігіне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әсер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64776" y="362635"/>
            <a:ext cx="100720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Іш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сүзегіндегі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тәрізді ісіну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Пейер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бляшкаларының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некрозы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4925" y="1046540"/>
            <a:ext cx="737889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Лимфа жүйесі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systema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lymphaticum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жүрек-қан тамырлар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жүйесінің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бөлігі.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Вена жүйесінің қосымша арнасы сияқты,оныментығыз байланыста дамиды,әрі құрылысы жағынан ұқсас белгілері болады.</a:t>
            </a:r>
          </a:p>
          <a:p>
            <a:pPr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 арқылы ұлпалардан қантамырларға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нәруыз,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алмасу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өнімдері қайта өтеді.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жүйемен мөлдір, түссіз сұйықтық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Лимфа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қанға ұқсас болғанмен құрамында нәруыз өте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онда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эритроциттер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қантамырлардан айырмашылығы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сұйыктық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 бойынша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жүрекке қарай ағады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жүйесінде артерияларға ұқсас тамырлар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болмайды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тек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қылтамырлары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қылтамырларының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қантамыр қылтамырларынан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айырмашылығы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қылтамырларының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ұшы тұйық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ұлпа жасушаларының арасынан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Қылтамырлар қантамырларына қарағанда лимфалық қылтамырлардың жақтаулары өте жұқа.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Қантамыр қылтамырларының 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ұшы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қылтамырлары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ми,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жұлын, шеміршек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қағанақ, көз бұршағынан басқа мүшелердің бәрін торлап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06071" y="310066"/>
            <a:ext cx="29259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Лимфа жүйесі 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20418" y="2187392"/>
            <a:ext cx="3398292" cy="258532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		Негізгі қызметі: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лимфаны тіндерден вена арнасына өткізу,сондай-ақ иммундық реакцияларға қатысатын лимфоидтық элементтерді түзу және организмге келетін бөгде заттарды,бактерияларды т.б залалсыздандыру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5051" y="527924"/>
            <a:ext cx="54272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Лимфа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қылтамырлары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бірігеді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ішкі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қақпақшалары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қақпақшалар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сұйықтығының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қарай ағуын 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жүректің қасындағы үлкен қанайналу шеңберінің 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қантамырларына қосылады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сұйықтығы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вена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араласып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жүректің оң жақ жүрекшесіне құйылады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209731" y="569375"/>
            <a:ext cx="5363569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түйіндері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тамырларының қосылған жерінде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жинақталуынан түзіледі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қантамырлардың айналасында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орналасады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пішіні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домалақ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сопақша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үрмебұршақ тәрізді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жүйені естеріңе түсіріңдер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жағы ішке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қарай кіріңкі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Осы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ойыстау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жерінде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артерия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қантамырлары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жүйкелер 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сыртын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дәнекер ұлпасынан түзілген тығыз қаптама қаптайды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орналасқан жері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қолтық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құрсақ қуысы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шынтақ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пен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тізенің бүгілісі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астыңғы жақсүй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т. б.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жиналған бактериялардың әсерінен қабынып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баспамен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ауырғанда мойындағы түйіндер іседі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шошиды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қан түзілу үдерісіне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ағзаның қорғаныш реакциясына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қатысып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ағынын реттейді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3165" y="3421251"/>
            <a:ext cx="549549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Адамда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лимфаның қозғалуына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жағдай әсер етеді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жақын орналасқан қаңка бұлшықеттерінің жиырылуына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қуысының тынысалу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қозғалыстарының әсерінен.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бүрлерінің жиырылуы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босаңсуына сәйкес ағады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Қаңқа бұлшықеттері жиырылып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қысқанда 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бағыт бойымен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қанға қарағанда баяу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қозғалады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3081" y="726576"/>
            <a:ext cx="58002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түйіндері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 түрлі жұқпалы ауруларды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туғызатын бактерияларды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қанға жібермей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жояды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Олардың уларын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зиянсыз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түйіндерінде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қарсыдене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ерекше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өзектері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Ең ірі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өзегі құрсақ қуысында 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Оған аяқтан, жамбас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құрсақ қуыстарынан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сұйыктығы жиналады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Кеуде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өзегі мойын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тұсында орналасқан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жақтағы қолтықасты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келіп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024" y="3928239"/>
            <a:ext cx="58139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жуйесінің қызметі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Ұлпа сұйықтығының қанайналым жүйесіне қосылуына көмектеседі.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Лейкоциттер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түзеді.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Ағзаға түскен бөгде денелер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бактерияларды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ұстап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биологиялық сүзгі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қызметін атқарады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Аш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ішек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бүрлеріндегі майларды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сіңіруге қатысады.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83187" y="824637"/>
            <a:ext cx="4312693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Сонымен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 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жүйесіне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қылтамырлары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тамырлары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 және лимфа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өзектері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Движение лимфы в организме - Студия эстетики тела Марины Кострово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8953" y="2238233"/>
            <a:ext cx="4820740" cy="36155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1443" y="627504"/>
            <a:ext cx="108363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Иммунопатологиялық процестер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 мүшелерінің патологиялық өзгерістері және иммундық жауаптың бұзылуы.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жауаптың бұзылуының негізгі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жеткіліксіздігі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тапшылығы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шамадан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ауырлық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(аллергия)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табылады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Иммундық жүйеге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лимфоциттерінің жетілуі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дифференциациясы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тіндер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5993" y="2147963"/>
            <a:ext cx="6355308" cy="369331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І.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Иммундық жүйенің бірінші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(бастапқы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мүшелері: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Тимус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 кемігі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Жабық тіндердің сквамозды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(көп қабатты жалпақ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эпителийі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Иммундық жүйенің 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мүшелері: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Көкбауырдың ақ целлюлозасы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Факультативті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438030" y="2854110"/>
            <a:ext cx="4094328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kk-KZ" i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MALT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құрылымдары: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Вальдер-Пирогов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сақинасының бадамша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Соқыр ішектің құрт тәрізді кесіндісі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812" y="653998"/>
            <a:ext cx="529078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Бірінші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(орталық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органдарда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лимфоциттердің дифференциациясының бірінші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 олардың антигенмен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әрекеттесуіне дейін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өтеді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тәуелсіз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Бұл жағдайда Т-лимфоциттер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тимуста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,(тимус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инволюциясынан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 рөлін көп қабатты жалпақ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эпителий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В-лимфоциттер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қызыл сүйек кемігінде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реттік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(перифериялық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органдар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антигендермен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әрекеттескеннен кейін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лимфоциттерінің кейінгі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жетілуін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қамтамасыз етеді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антигенге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тәуелді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дифференциация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кезеңі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түйіндерінде және көкбауырдың 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ажыратылады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құрылымдарында және факультативті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түзілімдерде 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құрылымдарында негізінен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лимфоциттері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жетіледі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AutoShape 2" descr="Лимфоидная системаЭндокринные железы - Стр 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4" name="Picture 4" descr="Иммунная система. Примечание: сначала эта статья делалась… | by Мирон  Дубаков | Medi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9606" y="723331"/>
            <a:ext cx="5622879" cy="52407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86150" y="450296"/>
            <a:ext cx="66055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MALT-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құрылымдар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malt-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ағылшын тіліндегі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аббревиатура.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mucosa - associated lymphoid tissue)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қорыту жолдарының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несеп-жыныс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жолдарының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конъюнктиваның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қабығының 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ұлпасы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MALT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құрылымдарына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Вальдеер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—Пирогов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сақинасының бадамша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бездері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(2)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Соқыр ішектің құрт тәрізді процесі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(3)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пейер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бляшкалары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солитарлы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SALT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құрылымдар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salt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ағылш.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skin-associated lymphoid tissue)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дермистің папиллярлы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ретикулярлы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қабаттарындағы ұсақ тамырлардың айналасындағы иммунокомпетентті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жасушалардың шағын кластерлерін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атайды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Факультативті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түзілімдер жалғыз фолликулалар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түріндегі 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құрылымдар деп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әдетте 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жоқ органдарда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патологиялық процестер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ғана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лимфоидты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фолликулалар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бауырдың порталдық жолдарында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созылмалы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вирустық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гепатитінде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қалқанша безде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аутоиммунды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тиреоидитте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геликобактериоз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кезінде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асқазанның шырышты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қабатында 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Мукозальный иммунитет. Структуры лимфоидной ткани (MALT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601" y="682387"/>
            <a:ext cx="4677309" cy="5227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232" y="1151677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Лимфа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түйіндерінің ісінуі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жеңіл инфекциялық аурудың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нәтижеге әкелуі мүмкін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ауыр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патологияның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 симптомы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Сондықтан,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ісінуінің барлық жағдайларында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диагноз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қою және себебін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анықтау үшін дәрігермен кеңесу керек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Локализацияға байланысты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лимфа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түйіндерінің келесі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топтары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бөлінеді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желке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жақасты;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иек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қолтық 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мойын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сүйектері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(ключицы)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 үсті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шынтақ;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тізе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лимфатическая сист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9447" y="1064524"/>
            <a:ext cx="4635252" cy="526803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09031" y="378304"/>
            <a:ext cx="6759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Лимфа түйіндері патология кезінде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5419</TotalTime>
  <Words>430</Words>
  <Application>Microsoft Office PowerPoint</Application>
  <PresentationFormat>Широкоэкранный</PresentationFormat>
  <Paragraphs>105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    Жоспар: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Rano Billayeva</dc:creator>
  <cp:lastModifiedBy>Атанбаева Гулшат</cp:lastModifiedBy>
  <cp:revision>322</cp:revision>
  <dcterms:created xsi:type="dcterms:W3CDTF">2021-04-23T07:01:09Z</dcterms:created>
  <dcterms:modified xsi:type="dcterms:W3CDTF">2024-02-21T06:29:13Z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6543741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